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8"/>
  </p:notesMasterIdLst>
  <p:sldIdLst>
    <p:sldId id="264" r:id="rId2"/>
    <p:sldId id="265" r:id="rId3"/>
    <p:sldId id="270" r:id="rId4"/>
    <p:sldId id="266" r:id="rId5"/>
    <p:sldId id="282" r:id="rId6"/>
    <p:sldId id="283" r:id="rId7"/>
    <p:sldId id="274" r:id="rId8"/>
    <p:sldId id="272" r:id="rId9"/>
    <p:sldId id="276" r:id="rId10"/>
    <p:sldId id="296" r:id="rId11"/>
    <p:sldId id="300" r:id="rId12"/>
    <p:sldId id="280" r:id="rId13"/>
    <p:sldId id="297" r:id="rId14"/>
    <p:sldId id="305" r:id="rId15"/>
    <p:sldId id="281" r:id="rId16"/>
    <p:sldId id="284" r:id="rId17"/>
    <p:sldId id="285" r:id="rId18"/>
    <p:sldId id="301" r:id="rId19"/>
    <p:sldId id="302" r:id="rId20"/>
    <p:sldId id="290" r:id="rId21"/>
    <p:sldId id="286" r:id="rId22"/>
    <p:sldId id="287" r:id="rId23"/>
    <p:sldId id="304" r:id="rId24"/>
    <p:sldId id="291" r:id="rId25"/>
    <p:sldId id="288" r:id="rId26"/>
    <p:sldId id="289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A9D9B-A3C8-4D34-8B71-63EEEAE11840}" type="datetimeFigureOut">
              <a:rPr lang="es-CO" smtClean="0"/>
              <a:t>24/02/2019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503C2-6376-4080-919F-187514798E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77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503C2-6376-4080-919F-187514798E2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88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2B2-1AC7-49A3-A6BD-4ECA955774B0}" type="datetime1">
              <a:rPr lang="es-CO" smtClean="0"/>
              <a:t>24/02/2019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E59A-00BC-468C-A704-ECB1A69573FD}" type="datetime1">
              <a:rPr lang="es-CO" smtClean="0"/>
              <a:t>24/02/2019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D62A-1100-44C2-9348-1F8595247FE6}" type="datetime1">
              <a:rPr lang="es-CO" smtClean="0"/>
              <a:t>24/02/2019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8A8C-3BE9-464F-A87E-618274279246}" type="datetime1">
              <a:rPr lang="es-CO" smtClean="0"/>
              <a:t>24/02/2019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8306-D2FF-4DD0-8DB4-D5B31EC0DF85}" type="datetime1">
              <a:rPr lang="es-CO" smtClean="0"/>
              <a:t>24/02/2019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9FD-011C-46AF-A689-C43DEE84D6FD}" type="datetime1">
              <a:rPr lang="es-CO" smtClean="0"/>
              <a:t>24/02/2019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7AD-AD0A-4E2C-80A7-914EDCC75415}" type="datetime1">
              <a:rPr lang="es-CO" smtClean="0"/>
              <a:t>24/02/2019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F88E-3FFC-4133-836F-E236EEE403E8}" type="datetime1">
              <a:rPr lang="es-CO" smtClean="0"/>
              <a:t>24/02/2019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089E-AF79-4912-AECD-ACF946F88495}" type="datetime1">
              <a:rPr lang="es-CO" smtClean="0"/>
              <a:t>24/02/2019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DA8-61E9-4254-AA61-2D27ED379885}" type="datetime1">
              <a:rPr lang="es-CO" smtClean="0"/>
              <a:t>24/02/2019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1C73-706E-4C8A-8F5E-D35BDDCC3692}" type="datetime1">
              <a:rPr lang="es-CO" smtClean="0"/>
              <a:t>24/02/2019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990EB7-7414-409B-BB51-DB964F2D0F41}" type="datetime1">
              <a:rPr lang="es-CO" smtClean="0"/>
              <a:t>24/02/2019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4D8CB8-0F29-4F88-B56D-1A315E38CCEE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3767138"/>
            <a:ext cx="7735888" cy="17494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CO" sz="3600" dirty="0" smtClean="0"/>
          </a:p>
          <a:p>
            <a:pPr marL="0" indent="0">
              <a:buNone/>
            </a:pPr>
            <a:r>
              <a:rPr lang="es-CO" sz="2400" b="1" i="1" dirty="0" smtClean="0"/>
              <a:t>Las Promotoras de Vida y Salud  Mental  -PROVISAME-</a:t>
            </a:r>
          </a:p>
          <a:p>
            <a:pPr marL="0" indent="0">
              <a:buNone/>
            </a:pPr>
            <a:r>
              <a:rPr lang="es-CO" sz="2400" i="1" dirty="0" smtClean="0"/>
              <a:t>se transforman y </a:t>
            </a:r>
          </a:p>
          <a:p>
            <a:pPr marL="0" indent="0">
              <a:buNone/>
            </a:pPr>
            <a:r>
              <a:rPr lang="es-CO" sz="2400" i="1" dirty="0" smtClean="0"/>
              <a:t>reconstruyen el tejido social </a:t>
            </a:r>
          </a:p>
          <a:p>
            <a:pPr marL="0" indent="0">
              <a:buNone/>
            </a:pPr>
            <a:r>
              <a:rPr lang="es-CO" sz="2400" i="1" dirty="0" smtClean="0"/>
              <a:t>del Oriente Antioqueño</a:t>
            </a:r>
            <a:endParaRPr lang="es-CO" sz="2400" i="1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773238"/>
            <a:ext cx="8686800" cy="1184275"/>
          </a:xfrm>
        </p:spPr>
        <p:txBody>
          <a:bodyPr/>
          <a:lstStyle/>
          <a:p>
            <a:r>
              <a:rPr lang="es-CO" dirty="0" smtClean="0"/>
              <a:t>Entre PASOS y ABRAZOS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10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052736"/>
            <a:ext cx="7560840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i="1" dirty="0"/>
              <a:t>Cuando una víctima reconoce que lo que había considerado una experiencia de sufrimiento privada y personal es una experiencia común que emana de una situación que se le impone desde fuera, no se limita a interpretar su experiencia de forma culposa: hay un cambio importante en su confianza hacia sí misma y en su autoestima conforme aprende, con el apoyo de otras víctimas, a no volver esos sentimientos en su contra</a:t>
            </a:r>
            <a:r>
              <a:rPr lang="es-CO" sz="3200" i="1" dirty="0" smtClean="0"/>
              <a:t>.</a:t>
            </a:r>
          </a:p>
          <a:p>
            <a:pPr algn="just"/>
            <a:endParaRPr lang="es-CO" sz="3200" i="1" dirty="0"/>
          </a:p>
          <a:p>
            <a:pPr algn="just"/>
            <a:endParaRPr lang="es-CO" i="1" dirty="0" smtClean="0"/>
          </a:p>
          <a:p>
            <a:pPr algn="just"/>
            <a:endParaRPr lang="es-CO" i="1" dirty="0"/>
          </a:p>
          <a:p>
            <a:pPr algn="just"/>
            <a:endParaRPr lang="es-CO" i="1" dirty="0" smtClean="0"/>
          </a:p>
          <a:p>
            <a:pPr algn="just"/>
            <a:endParaRPr lang="es-CO" i="1" dirty="0"/>
          </a:p>
          <a:p>
            <a:pPr algn="just"/>
            <a:endParaRPr lang="es-CO" i="1" dirty="0" smtClean="0"/>
          </a:p>
          <a:p>
            <a:pPr algn="just"/>
            <a:endParaRPr lang="es-CO" i="1" dirty="0"/>
          </a:p>
          <a:p>
            <a:pPr algn="just"/>
            <a:endParaRPr lang="es-CO" i="1" dirty="0" smtClean="0"/>
          </a:p>
          <a:p>
            <a:pPr algn="just"/>
            <a:endParaRPr lang="es-CO" i="1" dirty="0"/>
          </a:p>
          <a:p>
            <a:pPr algn="just"/>
            <a:endParaRPr lang="es-CO" i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6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2113865"/>
            <a:ext cx="604867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800" dirty="0"/>
          </a:p>
          <a:p>
            <a:pPr algn="just"/>
            <a:r>
              <a:rPr lang="es-CO" sz="2800" dirty="0"/>
              <a:t>Los Abrazos (Grupos de </a:t>
            </a:r>
            <a:r>
              <a:rPr lang="es-CO" sz="2800" dirty="0" smtClean="0"/>
              <a:t>Apoyo </a:t>
            </a:r>
            <a:r>
              <a:rPr lang="es-CO" sz="2800" dirty="0"/>
              <a:t>entre </a:t>
            </a:r>
            <a:r>
              <a:rPr lang="es-CO" sz="2800" dirty="0" smtClean="0"/>
              <a:t>Iguales</a:t>
            </a:r>
            <a:r>
              <a:rPr lang="es-CO" sz="2800" dirty="0"/>
              <a:t>)  son un espacio de encuentro entre quienes han tenido experiencias similares de vulnerabilidad, un intercambio en el que cuando se comparten experiencias también se comparten los sentimientos que están ligados a ella y al hacerlo se fomenta la comprensión y ayuda mutuas. </a:t>
            </a:r>
            <a:endParaRPr lang="es-CO" sz="2800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4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2274838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/>
              <a:t>Dentro de este enfoque de atención psicosocial los grupos de apoyo entre iguales buscan no sólo recuperar el equilibrio amónico de su cuerpo-mente y espíritu, sino también su capacidad de reintegrarse al tejido social, a través del análisis del contexto y la búsqueda de comprensión del mismo.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7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/>
              <a:t>EL MODELO: </a:t>
            </a:r>
            <a:br>
              <a:rPr lang="es-CO" sz="3200" dirty="0" smtClean="0"/>
            </a:br>
            <a:r>
              <a:rPr lang="es-CO" sz="3200" dirty="0" smtClean="0"/>
              <a:t>pasos y abrazos</a:t>
            </a:r>
            <a:endParaRPr lang="es-CO" sz="32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13</a:t>
            </a:fld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3233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eatriz Montoya\AppData\Local\Microsoft\Windows\Temporary Internet Files\Content.Outlook\1PT8ZY86\DSC00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71" y="1196752"/>
            <a:ext cx="6771785" cy="507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2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s-ES" sz="3400" b="1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8567" y="764704"/>
            <a:ext cx="8001000" cy="426720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sz="2600" dirty="0" smtClean="0"/>
          </a:p>
          <a:p>
            <a:pPr marL="0" indent="0">
              <a:buNone/>
            </a:pPr>
            <a:r>
              <a:rPr lang="es-CO" sz="2600" dirty="0" smtClean="0"/>
              <a:t>Está concebido como un proceso de formación de lideres/as víctimas del conflicto, para prestar atención psicosocial a otras víctimas, mediante dos proceso, llamados:</a:t>
            </a:r>
          </a:p>
          <a:p>
            <a:pPr marL="0" indent="0">
              <a:buNone/>
            </a:pPr>
            <a:endParaRPr lang="es-CO" sz="2600" dirty="0"/>
          </a:p>
          <a:p>
            <a:pPr marL="0" indent="0">
              <a:buNone/>
            </a:pPr>
            <a:r>
              <a:rPr lang="es-CO" sz="2600" b="1" dirty="0" smtClean="0"/>
              <a:t>PASOS</a:t>
            </a:r>
            <a:r>
              <a:rPr lang="es-CO" sz="2600" dirty="0" smtClean="0"/>
              <a:t>: Jornadas de formación de dos días para las/los Promotoras-es de Vida y salud mental PROVISAMES</a:t>
            </a:r>
          </a:p>
          <a:p>
            <a:pPr marL="0" indent="0">
              <a:buNone/>
            </a:pPr>
            <a:endParaRPr lang="es-CO" sz="2600" dirty="0" smtClean="0"/>
          </a:p>
          <a:p>
            <a:pPr marL="0" indent="0">
              <a:buNone/>
            </a:pPr>
            <a:r>
              <a:rPr lang="es-CO" sz="2600" b="1" dirty="0" smtClean="0"/>
              <a:t>ABRAZOS</a:t>
            </a:r>
            <a:r>
              <a:rPr lang="es-CO" sz="2600" dirty="0" smtClean="0"/>
              <a:t>: Encuentros animados por los/las PROVISAME para la atención psicosocial a víctimas del conflicto a través de Grupos de Apoyo entre Iguales (GAI</a:t>
            </a:r>
            <a:r>
              <a:rPr lang="es-CO" sz="2600" dirty="0"/>
              <a:t>)</a:t>
            </a:r>
            <a:r>
              <a:rPr lang="es-CO" sz="2600" dirty="0" smtClean="0"/>
              <a:t>.</a:t>
            </a:r>
            <a:endParaRPr lang="es-ES" sz="26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91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400" dirty="0" smtClean="0"/>
              <a:t>LOS PASOS</a:t>
            </a:r>
            <a:endParaRPr lang="es-ES" sz="34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899592" y="1720840"/>
            <a:ext cx="72008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s-CO" sz="2400" dirty="0"/>
              <a:t>Cada Paso se realiza de tal manera que las-os participantes encuentren en él un espacio para su propia elaboración </a:t>
            </a:r>
            <a:r>
              <a:rPr lang="es-CO" sz="2400" dirty="0" smtClean="0"/>
              <a:t>de duelos </a:t>
            </a:r>
            <a:r>
              <a:rPr lang="es-CO" sz="2400" dirty="0"/>
              <a:t>y el aprendizaje como Promotor-a. Se busca:</a:t>
            </a:r>
          </a:p>
          <a:p>
            <a:pPr algn="just">
              <a:lnSpc>
                <a:spcPct val="80000"/>
              </a:lnSpc>
              <a:defRPr/>
            </a:pPr>
            <a:endParaRPr lang="es-ES" sz="2400" dirty="0"/>
          </a:p>
          <a:p>
            <a:pPr algn="just">
              <a:lnSpc>
                <a:spcPct val="80000"/>
              </a:lnSpc>
              <a:defRPr/>
            </a:pPr>
            <a:r>
              <a:rPr lang="es-CO" sz="2400" i="1" u="sng" dirty="0"/>
              <a:t>La elaboración individual</a:t>
            </a:r>
            <a:r>
              <a:rPr lang="es-CO" sz="2400" dirty="0"/>
              <a:t>: sentir, pensar y reconstruir lo ocurrido, desde el sentido que cada persona le atribuye. Cada Paso se convierte para las /los </a:t>
            </a:r>
            <a:r>
              <a:rPr lang="es-CO" sz="2400" dirty="0" err="1"/>
              <a:t>Provísame</a:t>
            </a:r>
            <a:r>
              <a:rPr lang="es-CO" sz="2400" dirty="0"/>
              <a:t> en su propio Grupo de </a:t>
            </a:r>
            <a:r>
              <a:rPr lang="es-CO" sz="2400" dirty="0" smtClean="0"/>
              <a:t>Apoyo </a:t>
            </a:r>
            <a:r>
              <a:rPr lang="es-CO" sz="2400" dirty="0"/>
              <a:t>entre Iguales</a:t>
            </a:r>
            <a:endParaRPr lang="es-MX" sz="2400" dirty="0"/>
          </a:p>
          <a:p>
            <a:pPr algn="just">
              <a:lnSpc>
                <a:spcPct val="80000"/>
              </a:lnSpc>
              <a:defRPr/>
            </a:pPr>
            <a:endParaRPr lang="es-CO" sz="2400" i="1" u="sng" dirty="0" smtClean="0"/>
          </a:p>
          <a:p>
            <a:pPr algn="just">
              <a:lnSpc>
                <a:spcPct val="80000"/>
              </a:lnSpc>
              <a:defRPr/>
            </a:pPr>
            <a:r>
              <a:rPr lang="es-CO" sz="2400" i="1" u="sng" dirty="0" smtClean="0"/>
              <a:t>La </a:t>
            </a:r>
            <a:r>
              <a:rPr lang="es-CO" sz="2400" i="1" u="sng" dirty="0"/>
              <a:t>elaboración en grupo</a:t>
            </a:r>
            <a:r>
              <a:rPr lang="es-CO" sz="2400" dirty="0"/>
              <a:t>: </a:t>
            </a:r>
            <a:r>
              <a:rPr lang="es-CO" sz="2400" dirty="0" smtClean="0"/>
              <a:t>se da a </a:t>
            </a:r>
            <a:r>
              <a:rPr lang="es-CO" sz="2400" dirty="0"/>
              <a:t>través de la puesta en común de vivencias y reflexiones plasmadas en expresiones gráficas, plásticas, de movimiento corporal y de narración verbal.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0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1" y="1942439"/>
            <a:ext cx="7127370" cy="703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CO" sz="2400" i="1" u="sng" dirty="0"/>
              <a:t>El diálogo de saberes</a:t>
            </a:r>
            <a:r>
              <a:rPr lang="es-CO" sz="2400" dirty="0"/>
              <a:t>: como una forma de enriquecer el bagaje teórico y práctico de las participantes con el saber académico </a:t>
            </a:r>
            <a:endParaRPr lang="es-CO" sz="2400" dirty="0" smtClean="0"/>
          </a:p>
          <a:p>
            <a:pPr>
              <a:lnSpc>
                <a:spcPct val="80000"/>
              </a:lnSpc>
              <a:defRPr/>
            </a:pPr>
            <a:endParaRPr lang="es-MX" sz="2400" dirty="0"/>
          </a:p>
          <a:p>
            <a:pPr>
              <a:lnSpc>
                <a:spcPct val="80000"/>
              </a:lnSpc>
              <a:defRPr/>
            </a:pPr>
            <a:r>
              <a:rPr lang="es-CO" sz="2400" i="1" u="sng" dirty="0"/>
              <a:t>Juegos de roles</a:t>
            </a:r>
            <a:r>
              <a:rPr lang="es-CO" sz="2400" dirty="0"/>
              <a:t>: Ejercicios de puesta en escena de situaciones y casos presentados en la vida de los grupos y papel de la /el </a:t>
            </a:r>
            <a:r>
              <a:rPr lang="es-CO" sz="2400" dirty="0" err="1"/>
              <a:t>Provísame</a:t>
            </a:r>
            <a:r>
              <a:rPr lang="es-CO" sz="2400" dirty="0"/>
              <a:t> como Animador/a de los grupos</a:t>
            </a:r>
            <a:r>
              <a:rPr lang="es-CO" sz="2400" dirty="0" smtClean="0"/>
              <a:t>.</a:t>
            </a:r>
          </a:p>
          <a:p>
            <a:pPr>
              <a:lnSpc>
                <a:spcPct val="80000"/>
              </a:lnSpc>
              <a:defRPr/>
            </a:pPr>
            <a:endParaRPr lang="es-MX" sz="2400" dirty="0"/>
          </a:p>
          <a:p>
            <a:pPr>
              <a:lnSpc>
                <a:spcPct val="80000"/>
              </a:lnSpc>
              <a:defRPr/>
            </a:pPr>
            <a:r>
              <a:rPr lang="es-CO" sz="2400" i="1" u="sng" dirty="0"/>
              <a:t>Rituales.</a:t>
            </a:r>
            <a:r>
              <a:rPr lang="es-CO" sz="2400" dirty="0"/>
              <a:t> A través de ellos se recrean aspectos vitales que aportan a la elaboración de duelos</a:t>
            </a:r>
            <a:r>
              <a:rPr lang="es-CO" sz="2400" dirty="0" smtClean="0"/>
              <a:t>.</a:t>
            </a:r>
          </a:p>
          <a:p>
            <a:pPr>
              <a:lnSpc>
                <a:spcPct val="80000"/>
              </a:lnSpc>
              <a:defRPr/>
            </a:pPr>
            <a:endParaRPr lang="es-MX" sz="2400" dirty="0"/>
          </a:p>
          <a:p>
            <a:pPr>
              <a:lnSpc>
                <a:spcPct val="80000"/>
              </a:lnSpc>
              <a:defRPr/>
            </a:pPr>
            <a:r>
              <a:rPr lang="es-CO" sz="2400" i="1" u="sng" dirty="0"/>
              <a:t>La planeación de las intervenciones</a:t>
            </a:r>
            <a:r>
              <a:rPr lang="es-CO" sz="2400" dirty="0"/>
              <a:t> (Abrazos) en los grupos </a:t>
            </a:r>
            <a:endParaRPr lang="es-CO" sz="2400" dirty="0" smtClean="0"/>
          </a:p>
          <a:p>
            <a:pPr>
              <a:lnSpc>
                <a:spcPct val="80000"/>
              </a:lnSpc>
              <a:defRPr/>
            </a:pPr>
            <a:endParaRPr lang="es-MX" sz="2400" dirty="0"/>
          </a:p>
          <a:p>
            <a:pPr>
              <a:lnSpc>
                <a:spcPct val="80000"/>
              </a:lnSpc>
              <a:defRPr/>
            </a:pPr>
            <a:r>
              <a:rPr lang="es-CO" sz="2400" i="1" u="sng" dirty="0"/>
              <a:t>El cierre</a:t>
            </a:r>
            <a:r>
              <a:rPr lang="es-CO" sz="2400" dirty="0"/>
              <a:t> y la evaluación de cada </a:t>
            </a:r>
            <a:r>
              <a:rPr lang="es-CO" sz="2400" dirty="0" smtClean="0"/>
              <a:t>sesión</a:t>
            </a:r>
          </a:p>
          <a:p>
            <a:pPr>
              <a:lnSpc>
                <a:spcPct val="80000"/>
              </a:lnSpc>
              <a:defRPr/>
            </a:pPr>
            <a:endParaRPr lang="es-CO" dirty="0"/>
          </a:p>
          <a:p>
            <a:pPr>
              <a:lnSpc>
                <a:spcPct val="80000"/>
              </a:lnSpc>
              <a:defRPr/>
            </a:pPr>
            <a:endParaRPr lang="es-CO" dirty="0" smtClean="0"/>
          </a:p>
          <a:p>
            <a:pPr>
              <a:lnSpc>
                <a:spcPct val="80000"/>
              </a:lnSpc>
              <a:defRPr/>
            </a:pPr>
            <a:endParaRPr lang="es-CO" dirty="0"/>
          </a:p>
          <a:p>
            <a:pPr>
              <a:lnSpc>
                <a:spcPct val="80000"/>
              </a:lnSpc>
              <a:defRPr/>
            </a:pPr>
            <a:endParaRPr lang="es-CO" dirty="0" smtClean="0"/>
          </a:p>
          <a:p>
            <a:pPr>
              <a:lnSpc>
                <a:spcPct val="80000"/>
              </a:lnSpc>
              <a:defRPr/>
            </a:pPr>
            <a:endParaRPr lang="es-CO" dirty="0"/>
          </a:p>
          <a:p>
            <a:pPr>
              <a:lnSpc>
                <a:spcPct val="80000"/>
              </a:lnSpc>
              <a:defRPr/>
            </a:pPr>
            <a:endParaRPr lang="es-CO" dirty="0" smtClean="0"/>
          </a:p>
          <a:p>
            <a:pPr>
              <a:lnSpc>
                <a:spcPct val="80000"/>
              </a:lnSpc>
              <a:defRPr/>
            </a:pPr>
            <a:endParaRPr lang="es-CO" dirty="0"/>
          </a:p>
          <a:p>
            <a:pPr>
              <a:lnSpc>
                <a:spcPct val="80000"/>
              </a:lnSpc>
              <a:defRPr/>
            </a:pPr>
            <a:endParaRPr lang="es-CO" dirty="0" smtClean="0"/>
          </a:p>
          <a:p>
            <a:pPr>
              <a:lnSpc>
                <a:spcPct val="80000"/>
              </a:lnSpc>
              <a:defRPr/>
            </a:pPr>
            <a:endParaRPr lang="es-CO" dirty="0"/>
          </a:p>
          <a:p>
            <a:pPr>
              <a:lnSpc>
                <a:spcPct val="80000"/>
              </a:lnSpc>
              <a:defRPr/>
            </a:pP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26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Los abrazos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Son sesiones de máximo 4 horas con 20 personas. Cada sesión pasa por 3 momentos:</a:t>
            </a:r>
          </a:p>
          <a:p>
            <a:pPr marL="514350" indent="-514350">
              <a:buAutoNum type="arabicPeriod"/>
            </a:pPr>
            <a:r>
              <a:rPr lang="es-CO" dirty="0" smtClean="0"/>
              <a:t>La Llegada: Saludo, ejercicios de autocuidado como respiración, relajación etc.</a:t>
            </a:r>
          </a:p>
          <a:p>
            <a:pPr marL="514350" indent="-514350">
              <a:buAutoNum type="arabicPeriod"/>
            </a:pPr>
            <a:r>
              <a:rPr lang="es-CO" dirty="0" smtClean="0"/>
              <a:t>Trabajo central:  a partir de un tema establecido en el </a:t>
            </a:r>
            <a:r>
              <a:rPr lang="es-CO" dirty="0" err="1" smtClean="0"/>
              <a:t>curriculo</a:t>
            </a:r>
            <a:r>
              <a:rPr lang="es-CO" dirty="0" smtClean="0"/>
              <a:t> o una problemática surgida de la dinámica grupal.</a:t>
            </a:r>
          </a:p>
          <a:p>
            <a:pPr marL="514350" indent="-514350">
              <a:buAutoNum type="arabicPeriod"/>
            </a:pPr>
            <a:r>
              <a:rPr lang="es-CO" dirty="0" smtClean="0"/>
              <a:t>Cierre: evaluación y ritual.</a:t>
            </a:r>
          </a:p>
          <a:p>
            <a:pPr marL="514350" indent="-514350">
              <a:buAutoNum type="arabicPeriod"/>
            </a:pPr>
            <a:endParaRPr lang="es-CO" dirty="0"/>
          </a:p>
          <a:p>
            <a:pPr marL="514350" indent="-514350">
              <a:buAutoNum type="arabicPeriod"/>
            </a:pPr>
            <a:endParaRPr lang="es-CO" dirty="0" smtClean="0"/>
          </a:p>
          <a:p>
            <a:pPr marL="514350" indent="-514350">
              <a:buAutoNum type="arabicPeriod"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4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O" dirty="0" smtClean="0"/>
              <a:t>Para el trabajo central se parte de preguntas o situaciones </a:t>
            </a:r>
            <a:r>
              <a:rPr lang="es-CO" dirty="0" err="1" smtClean="0"/>
              <a:t>problematizadoras</a:t>
            </a:r>
            <a:r>
              <a:rPr lang="es-CO" dirty="0" smtClean="0"/>
              <a:t> en relación con el tema. El grupo reacciona aportando sus experiencias vitales que generalmente se representan a través de pinturas, arcilla, dramatizaciones, etc. Se pone en común los trabajos y una persona habla de su situación personal.</a:t>
            </a:r>
          </a:p>
          <a:p>
            <a:pPr marL="0" indent="0">
              <a:buNone/>
            </a:pPr>
            <a:r>
              <a:rPr lang="es-CO" dirty="0" smtClean="0"/>
              <a:t>Cuando una persona habla, el resto asume una actitud de escucha y comprensión que anima a quien lo hace a hablar de su experiencia. Al terminar, las otras personas aportan su propia experiencia generándose un clima de intercambio y enriquecimiento mutuo. </a:t>
            </a:r>
          </a:p>
          <a:p>
            <a:pPr marL="0" indent="0">
              <a:buNone/>
            </a:pPr>
            <a:r>
              <a:rPr lang="es-CO" dirty="0" smtClean="0"/>
              <a:t>Para terminar el/la </a:t>
            </a:r>
            <a:r>
              <a:rPr lang="es-CO" dirty="0" err="1" smtClean="0"/>
              <a:t>Provísame</a:t>
            </a:r>
            <a:r>
              <a:rPr lang="es-CO" dirty="0" smtClean="0"/>
              <a:t> anima al grupo para que entre todos y todas hagan un resumen de los elementos centrales de la reflexión y se pasa al cierre con la lectura de un documento corto que aporte elementos para entender la situación y/o algún ritual de despedida y la evaluación de la jornada.</a:t>
            </a:r>
            <a:endParaRPr lang="es-CO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17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4294967295"/>
          </p:nvPr>
        </p:nvSpPr>
        <p:spPr>
          <a:xfrm>
            <a:off x="685800" y="1484313"/>
            <a:ext cx="8458200" cy="25447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CO" sz="3200" dirty="0"/>
              <a:t>De dónde surge la experiencia</a:t>
            </a:r>
          </a:p>
          <a:p>
            <a:pPr>
              <a:buFont typeface="Wingdings" pitchFamily="2" charset="2"/>
              <a:buChar char="Ø"/>
            </a:pPr>
            <a:r>
              <a:rPr lang="es-CO" sz="3200" dirty="0" smtClean="0"/>
              <a:t>El enfoque</a:t>
            </a:r>
            <a:endParaRPr lang="es-CO" sz="3200" dirty="0"/>
          </a:p>
          <a:p>
            <a:pPr lvl="0">
              <a:buFont typeface="Wingdings" pitchFamily="2" charset="2"/>
              <a:buChar char="Ø"/>
            </a:pPr>
            <a:r>
              <a:rPr lang="es-CO" sz="3200" dirty="0" smtClean="0"/>
              <a:t>Metodología: </a:t>
            </a:r>
            <a:r>
              <a:rPr lang="es-CO" sz="3200" dirty="0"/>
              <a:t>Pasos y </a:t>
            </a:r>
            <a:r>
              <a:rPr lang="es-CO" sz="3200" dirty="0" smtClean="0"/>
              <a:t>Abrazos</a:t>
            </a:r>
          </a:p>
          <a:p>
            <a:pPr>
              <a:buFont typeface="Wingdings" pitchFamily="2" charset="2"/>
              <a:buChar char="Ø"/>
            </a:pPr>
            <a:r>
              <a:rPr lang="es-CO" sz="3200" dirty="0" smtClean="0"/>
              <a:t>Logros y dificultades  </a:t>
            </a:r>
            <a:endParaRPr lang="es-CO" sz="3200" dirty="0"/>
          </a:p>
        </p:txBody>
      </p:sp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4581525"/>
            <a:ext cx="8686800" cy="1368425"/>
          </a:xfrm>
        </p:spPr>
        <p:txBody>
          <a:bodyPr/>
          <a:lstStyle/>
          <a:p>
            <a:r>
              <a:rPr lang="es-CO" dirty="0" smtClean="0"/>
              <a:t>CONTENIDOS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2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dirty="0" smtClean="0"/>
              <a:t>PRINCIPALES LOGROS</a:t>
            </a:r>
            <a:endParaRPr lang="es-CO" sz="4000" dirty="0"/>
          </a:p>
        </p:txBody>
      </p:sp>
      <p:pic>
        <p:nvPicPr>
          <p:cNvPr id="3074" name="Picture 2" descr="C:\Users\Beatriz Montoya\AppData\Local\Microsoft\Windows\Temporary Internet Files\Content.Outlook\1PT8ZY86\DSC00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-132352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4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2053239"/>
            <a:ext cx="74168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CO" sz="2800" dirty="0" smtClean="0"/>
              <a:t>Las </a:t>
            </a:r>
            <a:r>
              <a:rPr lang="es-CO" sz="2800" dirty="0"/>
              <a:t>mujeres </a:t>
            </a:r>
            <a:r>
              <a:rPr lang="es-CO" sz="2800" dirty="0" smtClean="0"/>
              <a:t>víctimas, </a:t>
            </a:r>
            <a:r>
              <a:rPr lang="es-CO" sz="2800" dirty="0"/>
              <a:t>que </a:t>
            </a:r>
            <a:r>
              <a:rPr lang="es-CO" sz="2800" dirty="0" smtClean="0"/>
              <a:t>llegaron </a:t>
            </a:r>
            <a:r>
              <a:rPr lang="es-CO" sz="2800" dirty="0"/>
              <a:t>a los Abrazos con un sentimiento </a:t>
            </a:r>
            <a:r>
              <a:rPr lang="es-CO" sz="2800" dirty="0" err="1"/>
              <a:t>introyectado</a:t>
            </a:r>
            <a:r>
              <a:rPr lang="es-CO" sz="2800" dirty="0"/>
              <a:t> de victimización, han manifestado cambios evidentes en su actitud frente  a sí mismas, su familia y su entorno:</a:t>
            </a:r>
          </a:p>
          <a:p>
            <a:pPr algn="just">
              <a:lnSpc>
                <a:spcPct val="80000"/>
              </a:lnSpc>
            </a:pPr>
            <a:endParaRPr lang="es-CO" sz="2800" dirty="0"/>
          </a:p>
          <a:p>
            <a:pPr algn="just">
              <a:lnSpc>
                <a:spcPct val="80000"/>
              </a:lnSpc>
            </a:pPr>
            <a:r>
              <a:rPr lang="es-CO" sz="2800" dirty="0"/>
              <a:t>Muestran avances significativos en la superación de sus dolores y la elaboración de duelos; empiezan a recuperar su autoestima, el autocuidado y a </a:t>
            </a:r>
            <a:r>
              <a:rPr lang="es-CO" sz="2800" dirty="0" smtClean="0"/>
              <a:t>cuestionar </a:t>
            </a:r>
            <a:r>
              <a:rPr lang="es-CO" sz="2800" dirty="0"/>
              <a:t>su ser de mujeres y hombres en relación con los mandatos patriarcales. </a:t>
            </a:r>
            <a:endParaRPr lang="es-CO" sz="2800" dirty="0" smtClean="0"/>
          </a:p>
          <a:p>
            <a:pPr algn="just">
              <a:lnSpc>
                <a:spcPct val="80000"/>
              </a:lnSpc>
            </a:pPr>
            <a:endParaRPr lang="es-CO" sz="2800" dirty="0"/>
          </a:p>
          <a:p>
            <a:pPr algn="just">
              <a:lnSpc>
                <a:spcPct val="80000"/>
              </a:lnSpc>
            </a:pPr>
            <a:endParaRPr lang="es-CO" sz="2800" dirty="0" smtClean="0"/>
          </a:p>
          <a:p>
            <a:pPr>
              <a:lnSpc>
                <a:spcPct val="80000"/>
              </a:lnSpc>
            </a:pPr>
            <a:endParaRPr lang="es-CO" dirty="0"/>
          </a:p>
          <a:p>
            <a:pPr>
              <a:lnSpc>
                <a:spcPct val="80000"/>
              </a:lnSpc>
            </a:pPr>
            <a:endParaRPr lang="es-CO" dirty="0" smtClean="0"/>
          </a:p>
          <a:p>
            <a:pPr>
              <a:lnSpc>
                <a:spcPct val="80000"/>
              </a:lnSpc>
            </a:pPr>
            <a:endParaRPr lang="es-CO" dirty="0"/>
          </a:p>
          <a:p>
            <a:pPr>
              <a:lnSpc>
                <a:spcPct val="80000"/>
              </a:lnSpc>
            </a:pPr>
            <a:endParaRPr lang="es-CO" dirty="0" smtClean="0"/>
          </a:p>
          <a:p>
            <a:pPr>
              <a:lnSpc>
                <a:spcPct val="80000"/>
              </a:lnSpc>
            </a:pPr>
            <a:endParaRPr lang="es-CO" dirty="0"/>
          </a:p>
          <a:p>
            <a:pPr>
              <a:lnSpc>
                <a:spcPct val="80000"/>
              </a:lnSpc>
            </a:pPr>
            <a:endParaRPr lang="es-CO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65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274838"/>
            <a:ext cx="6696744" cy="656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CO" sz="2800" dirty="0"/>
              <a:t>Ahora empiezan a reconocer </a:t>
            </a:r>
            <a:r>
              <a:rPr lang="es-CO" sz="2800" dirty="0" smtClean="0"/>
              <a:t>el lenguaje y las </a:t>
            </a:r>
            <a:r>
              <a:rPr lang="es-CO" sz="2800" dirty="0"/>
              <a:t>prácticas </a:t>
            </a:r>
            <a:r>
              <a:rPr lang="es-CO" sz="2800" dirty="0" smtClean="0"/>
              <a:t>de </a:t>
            </a:r>
            <a:r>
              <a:rPr lang="es-CO" sz="2800" dirty="0"/>
              <a:t>los derechos. Hablan de </a:t>
            </a:r>
            <a:r>
              <a:rPr lang="es-CO" sz="2800" dirty="0" smtClean="0"/>
              <a:t>derechos, </a:t>
            </a:r>
            <a:r>
              <a:rPr lang="es-CO" sz="2800" dirty="0"/>
              <a:t>verdad, justicia, </a:t>
            </a:r>
            <a:r>
              <a:rPr lang="es-CO" sz="2800" dirty="0" smtClean="0"/>
              <a:t>reparación y organización para reivindicarlos.</a:t>
            </a:r>
          </a:p>
          <a:p>
            <a:pPr algn="just">
              <a:lnSpc>
                <a:spcPct val="80000"/>
              </a:lnSpc>
            </a:pPr>
            <a:endParaRPr lang="es-CO" sz="2800" dirty="0"/>
          </a:p>
          <a:p>
            <a:pPr algn="just">
              <a:lnSpc>
                <a:spcPct val="80000"/>
              </a:lnSpc>
            </a:pPr>
            <a:r>
              <a:rPr lang="es-CO" sz="2800" dirty="0"/>
              <a:t>Han recuperado confianzas perdidas, construyendo relaciones de solidaridad y afecto </a:t>
            </a:r>
            <a:r>
              <a:rPr lang="es-CO" sz="2800" dirty="0" smtClean="0"/>
              <a:t>al interior de sus familias y sus comunidades; </a:t>
            </a:r>
            <a:r>
              <a:rPr lang="es-CO" sz="2800" dirty="0"/>
              <a:t>se vinculan a otros espacios de la comunidad como Comités de Reconciliación, Redes municipales de </a:t>
            </a:r>
            <a:r>
              <a:rPr lang="es-CO" sz="2800" dirty="0" smtClean="0"/>
              <a:t>Mujeres, </a:t>
            </a:r>
            <a:r>
              <a:rPr lang="es-CO" sz="2800" dirty="0"/>
              <a:t>Asambleas </a:t>
            </a:r>
            <a:r>
              <a:rPr lang="es-CO" sz="2800" dirty="0" smtClean="0"/>
              <a:t>Ciudadanas, entre otras.</a:t>
            </a:r>
          </a:p>
          <a:p>
            <a:pPr>
              <a:lnSpc>
                <a:spcPct val="80000"/>
              </a:lnSpc>
            </a:pPr>
            <a:endParaRPr lang="es-CO" dirty="0"/>
          </a:p>
          <a:p>
            <a:pPr>
              <a:lnSpc>
                <a:spcPct val="80000"/>
              </a:lnSpc>
            </a:pPr>
            <a:endParaRPr lang="es-CO" dirty="0" smtClean="0"/>
          </a:p>
          <a:p>
            <a:pPr>
              <a:lnSpc>
                <a:spcPct val="80000"/>
              </a:lnSpc>
            </a:pPr>
            <a:endParaRPr lang="es-CO" dirty="0"/>
          </a:p>
          <a:p>
            <a:pPr>
              <a:lnSpc>
                <a:spcPct val="80000"/>
              </a:lnSpc>
            </a:pPr>
            <a:endParaRPr lang="es-CO" dirty="0" smtClean="0"/>
          </a:p>
          <a:p>
            <a:pPr>
              <a:lnSpc>
                <a:spcPct val="80000"/>
              </a:lnSpc>
            </a:pPr>
            <a:endParaRPr lang="es-CO" dirty="0"/>
          </a:p>
          <a:p>
            <a:pPr>
              <a:lnSpc>
                <a:spcPct val="80000"/>
              </a:lnSpc>
            </a:pPr>
            <a:endParaRPr lang="es-CO" dirty="0" smtClean="0"/>
          </a:p>
          <a:p>
            <a:pPr>
              <a:lnSpc>
                <a:spcPct val="80000"/>
              </a:lnSpc>
            </a:pPr>
            <a:endParaRPr lang="es-CO" dirty="0"/>
          </a:p>
          <a:p>
            <a:pPr>
              <a:lnSpc>
                <a:spcPct val="80000"/>
              </a:lnSpc>
            </a:pPr>
            <a:endParaRPr lang="es-CO" dirty="0" smtClean="0"/>
          </a:p>
          <a:p>
            <a:pPr>
              <a:lnSpc>
                <a:spcPct val="80000"/>
              </a:lnSpc>
            </a:pP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2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O" dirty="0"/>
              <a:t>El modelo fue llevado a otras regiones dentro y fuera del </a:t>
            </a:r>
            <a:r>
              <a:rPr lang="es-CO" dirty="0" smtClean="0"/>
              <a:t>Departamento </a:t>
            </a:r>
            <a:r>
              <a:rPr lang="es-CO" dirty="0"/>
              <a:t>de Antioquia. En el </a:t>
            </a:r>
            <a:r>
              <a:rPr lang="es-CO" dirty="0" smtClean="0"/>
              <a:t>Oriente </a:t>
            </a:r>
            <a:r>
              <a:rPr lang="es-CO" dirty="0"/>
              <a:t>se han formado alrededor de 200 mujeres y algunos hombres y bajo esta modalidad y  se han atendido alrededor de </a:t>
            </a:r>
            <a:r>
              <a:rPr lang="es-CO" dirty="0" smtClean="0"/>
              <a:t>20mil </a:t>
            </a:r>
            <a:r>
              <a:rPr lang="es-CO" dirty="0"/>
              <a:t>víctimas del conflicto.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/>
              <a:t>En el año 2009 se conformó una alianza entre </a:t>
            </a:r>
            <a:r>
              <a:rPr lang="es-CO" dirty="0" err="1"/>
              <a:t>Conciudadanía</a:t>
            </a:r>
            <a:r>
              <a:rPr lang="es-CO" dirty="0"/>
              <a:t>, </a:t>
            </a:r>
            <a:r>
              <a:rPr lang="es-CO" dirty="0" err="1"/>
              <a:t>Survivor</a:t>
            </a:r>
            <a:r>
              <a:rPr lang="es-CO" dirty="0"/>
              <a:t> Corps y la Fundación para la Reconciliación con el fin de elaborar y poner a prueba un Manual que integra las experiencias de trabajo con víctimas y desmovilizados del conflicto,  en los municipios de San Francisco y San </a:t>
            </a:r>
            <a:r>
              <a:rPr lang="es-CO" dirty="0" smtClean="0"/>
              <a:t>Rafael. Es </a:t>
            </a:r>
            <a:r>
              <a:rPr lang="es-CO" dirty="0"/>
              <a:t>éste el </a:t>
            </a:r>
            <a:r>
              <a:rPr lang="es-CO" dirty="0" smtClean="0"/>
              <a:t>Manual </a:t>
            </a:r>
            <a:r>
              <a:rPr lang="es-CO" dirty="0"/>
              <a:t>que actualmente aplica la Asociación AMOR en un proyecto integral de atención a víctimas  que se adelanta en alianza con Conciudadanía, </a:t>
            </a:r>
            <a:r>
              <a:rPr lang="es-CO" dirty="0" smtClean="0"/>
              <a:t>la </a:t>
            </a:r>
            <a:r>
              <a:rPr lang="es-CO" dirty="0"/>
              <a:t>Corporación </a:t>
            </a:r>
            <a:r>
              <a:rPr lang="es-CO" dirty="0" err="1"/>
              <a:t>Ceam</a:t>
            </a:r>
            <a:r>
              <a:rPr lang="es-CO" dirty="0"/>
              <a:t> y  Vamos </a:t>
            </a:r>
            <a:r>
              <a:rPr lang="es-CO" dirty="0" smtClean="0"/>
              <a:t>Mujer </a:t>
            </a:r>
            <a:r>
              <a:rPr lang="es-CO" dirty="0"/>
              <a:t>en </a:t>
            </a:r>
            <a:r>
              <a:rPr lang="es-CO" dirty="0" smtClean="0"/>
              <a:t>municipios de la </a:t>
            </a:r>
            <a:r>
              <a:rPr lang="es-CO" dirty="0"/>
              <a:t>Zona Páramo del Oriente Antioqueño.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9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mtClean="0"/>
              <a:t/>
            </a:r>
            <a:br>
              <a:rPr lang="es-CO" smtClean="0"/>
            </a:br>
            <a:r>
              <a:rPr lang="es-CO" sz="1800" smtClean="0"/>
              <a:t/>
            </a:r>
            <a:br>
              <a:rPr lang="es-CO" sz="1800" smtClean="0"/>
            </a:br>
            <a:r>
              <a:rPr lang="es-CO" sz="4400" smtClean="0"/>
              <a:t>dificultades</a:t>
            </a:r>
            <a:r>
              <a:rPr lang="es-CO" smtClean="0"/>
              <a:t/>
            </a:r>
            <a:br>
              <a:rPr lang="es-CO" smtClean="0"/>
            </a:br>
            <a:r>
              <a:rPr lang="es-CO" smtClean="0"/>
              <a:t/>
            </a:r>
            <a:br>
              <a:rPr lang="es-CO" smtClean="0"/>
            </a:b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60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2260988"/>
            <a:ext cx="7056784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O" sz="2800" dirty="0"/>
              <a:t>Por mucho tiempo, algunas administraciones municipales negaban la presencia del conflicto armado y con </a:t>
            </a:r>
            <a:r>
              <a:rPr lang="es-CO" sz="2800" dirty="0" smtClean="0"/>
              <a:t>ello </a:t>
            </a:r>
            <a:r>
              <a:rPr lang="es-CO" sz="2800" dirty="0"/>
              <a:t>la existencia de las víctimas</a:t>
            </a:r>
            <a:r>
              <a:rPr lang="es-CO" sz="28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s-CO" sz="2800" dirty="0"/>
          </a:p>
          <a:p>
            <a:pPr algn="just">
              <a:lnSpc>
                <a:spcPct val="90000"/>
              </a:lnSpc>
            </a:pPr>
            <a:r>
              <a:rPr lang="es-CO" sz="2800" dirty="0"/>
              <a:t>El nivel académico de las víctimas es muy bajo. Algunas no leen ni escriben</a:t>
            </a:r>
            <a:r>
              <a:rPr lang="es-CO" sz="28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s-CO" sz="2800" dirty="0"/>
          </a:p>
          <a:p>
            <a:pPr algn="just">
              <a:lnSpc>
                <a:spcPct val="90000"/>
              </a:lnSpc>
            </a:pPr>
            <a:r>
              <a:rPr lang="es-CO" sz="2800" dirty="0"/>
              <a:t>La institucionalidad pública, cuando tiene recursos, privilegia la contratación de psicólogos graduados</a:t>
            </a:r>
            <a:r>
              <a:rPr lang="es-CO" sz="2800" dirty="0" smtClean="0"/>
              <a:t>.</a:t>
            </a:r>
          </a:p>
          <a:p>
            <a:pPr>
              <a:lnSpc>
                <a:spcPct val="90000"/>
              </a:lnSpc>
            </a:pPr>
            <a:endParaRPr lang="es-CO" dirty="0"/>
          </a:p>
          <a:p>
            <a:pPr>
              <a:lnSpc>
                <a:spcPct val="90000"/>
              </a:lnSpc>
            </a:pPr>
            <a:endParaRPr lang="es-CO" dirty="0" smtClean="0"/>
          </a:p>
          <a:p>
            <a:pPr>
              <a:lnSpc>
                <a:spcPct val="90000"/>
              </a:lnSpc>
            </a:pPr>
            <a:endParaRPr lang="es-CO" dirty="0"/>
          </a:p>
          <a:p>
            <a:pPr>
              <a:lnSpc>
                <a:spcPct val="90000"/>
              </a:lnSpc>
            </a:pPr>
            <a:endParaRPr lang="es-CO" dirty="0" smtClean="0"/>
          </a:p>
          <a:p>
            <a:pPr>
              <a:lnSpc>
                <a:spcPct val="90000"/>
              </a:lnSpc>
            </a:pPr>
            <a:endParaRPr lang="es-CO" dirty="0"/>
          </a:p>
          <a:p>
            <a:pPr>
              <a:lnSpc>
                <a:spcPct val="90000"/>
              </a:lnSpc>
            </a:pPr>
            <a:endParaRPr lang="es-CO" dirty="0" smtClean="0"/>
          </a:p>
          <a:p>
            <a:pPr>
              <a:lnSpc>
                <a:spcPct val="90000"/>
              </a:lnSpc>
            </a:pPr>
            <a:endParaRPr lang="es-CO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2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510287"/>
            <a:ext cx="734481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O" sz="3200" dirty="0"/>
              <a:t>Muchas </a:t>
            </a:r>
            <a:r>
              <a:rPr lang="es-CO" sz="3200" dirty="0" err="1"/>
              <a:t>Provísame</a:t>
            </a:r>
            <a:r>
              <a:rPr lang="es-CO" sz="3200" dirty="0"/>
              <a:t> no encuentran apoyo financiero para dedicarse a esta </a:t>
            </a:r>
            <a:r>
              <a:rPr lang="es-CO" sz="3200" dirty="0" smtClean="0"/>
              <a:t>tarea  </a:t>
            </a:r>
            <a:r>
              <a:rPr lang="es-CO" sz="3200" dirty="0"/>
              <a:t>y para su subsistencia se tienen que emplear en oficios varios</a:t>
            </a:r>
            <a:r>
              <a:rPr lang="es-CO" sz="32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s-CO" sz="3200" dirty="0"/>
          </a:p>
          <a:p>
            <a:pPr algn="just">
              <a:lnSpc>
                <a:spcPct val="90000"/>
              </a:lnSpc>
            </a:pPr>
            <a:r>
              <a:rPr lang="es-CO" sz="3200" dirty="0"/>
              <a:t>Las/los </a:t>
            </a:r>
            <a:r>
              <a:rPr lang="es-CO" sz="3200" dirty="0" err="1"/>
              <a:t>Provísame</a:t>
            </a:r>
            <a:r>
              <a:rPr lang="es-CO" sz="3200" dirty="0"/>
              <a:t> son un recurso subutilizado en medio de gran demanda de atención para numerosas </a:t>
            </a:r>
            <a:r>
              <a:rPr lang="es-CO" sz="3200" dirty="0" smtClean="0"/>
              <a:t>víctimas</a:t>
            </a:r>
          </a:p>
          <a:p>
            <a:pPr algn="just">
              <a:lnSpc>
                <a:spcPct val="90000"/>
              </a:lnSpc>
            </a:pPr>
            <a:endParaRPr lang="es-CO" sz="3200" dirty="0"/>
          </a:p>
          <a:p>
            <a:pPr>
              <a:lnSpc>
                <a:spcPct val="90000"/>
              </a:lnSpc>
            </a:pPr>
            <a:endParaRPr lang="es-CO" dirty="0" smtClean="0"/>
          </a:p>
          <a:p>
            <a:pPr>
              <a:lnSpc>
                <a:spcPct val="90000"/>
              </a:lnSpc>
            </a:pPr>
            <a:endParaRPr lang="es-CO" dirty="0"/>
          </a:p>
          <a:p>
            <a:pPr>
              <a:lnSpc>
                <a:spcPct val="90000"/>
              </a:lnSpc>
            </a:pPr>
            <a:endParaRPr lang="es-CO" dirty="0" smtClean="0"/>
          </a:p>
          <a:p>
            <a:pPr>
              <a:lnSpc>
                <a:spcPct val="90000"/>
              </a:lnSpc>
            </a:pPr>
            <a:endParaRPr lang="es-CO" dirty="0"/>
          </a:p>
          <a:p>
            <a:pPr>
              <a:lnSpc>
                <a:spcPct val="90000"/>
              </a:lnSpc>
            </a:pPr>
            <a:endParaRPr lang="es-CO" dirty="0" smtClean="0"/>
          </a:p>
          <a:p>
            <a:pPr>
              <a:lnSpc>
                <a:spcPct val="90000"/>
              </a:lnSpc>
            </a:pPr>
            <a:endParaRPr lang="es-CO" dirty="0"/>
          </a:p>
          <a:p>
            <a:pPr>
              <a:lnSpc>
                <a:spcPct val="90000"/>
              </a:lnSpc>
            </a:pPr>
            <a:endParaRPr lang="es-CO" dirty="0" smtClean="0"/>
          </a:p>
          <a:p>
            <a:pPr>
              <a:lnSpc>
                <a:spcPct val="90000"/>
              </a:lnSpc>
            </a:pPr>
            <a:endParaRPr lang="es-CO" dirty="0"/>
          </a:p>
          <a:p>
            <a:pPr>
              <a:lnSpc>
                <a:spcPct val="90000"/>
              </a:lnSpc>
            </a:pPr>
            <a:endParaRPr lang="es-CO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8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 smtClean="0"/>
              <a:t>DE DONDE SURGE LA EXPERIENCIA</a:t>
            </a:r>
            <a:endParaRPr lang="es-CO" sz="32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3</a:t>
            </a:fld>
            <a:endParaRPr lang="es-CO"/>
          </a:p>
        </p:txBody>
      </p:sp>
      <p:pic>
        <p:nvPicPr>
          <p:cNvPr id="6" name="Imagen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r>
              <a:rPr lang="es-CO" b="1" dirty="0"/>
              <a:t>AMOR y su papel en la experiencia</a:t>
            </a:r>
            <a:br>
              <a:rPr lang="es-CO" b="1" dirty="0"/>
            </a:br>
            <a:r>
              <a:rPr lang="es-CO" b="1" dirty="0"/>
              <a:t>De Atención psicosocial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 smtClean="0"/>
              <a:t>AMOR es una Asociación </a:t>
            </a:r>
            <a:r>
              <a:rPr lang="es-CO" dirty="0"/>
              <a:t>de 2º Grado cuyas socias son las organizaciones de mujeres de los 23 municipios del Oriente Antioqueño.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Nace hace </a:t>
            </a:r>
            <a:r>
              <a:rPr lang="es-CO" dirty="0" smtClean="0"/>
              <a:t>22 </a:t>
            </a:r>
            <a:r>
              <a:rPr lang="es-CO" dirty="0"/>
              <a:t>años con </a:t>
            </a:r>
            <a:r>
              <a:rPr lang="es-CO" dirty="0" smtClean="0"/>
              <a:t>tres </a:t>
            </a:r>
            <a:r>
              <a:rPr lang="es-CO" dirty="0"/>
              <a:t>apuestas fundamentales</a:t>
            </a:r>
            <a:r>
              <a:rPr lang="es-CO" dirty="0" smtClean="0"/>
              <a:t>: acompañamiento a las mujeres en el paso de la casa a la plaza, la vinculación al desarrollo </a:t>
            </a:r>
            <a:r>
              <a:rPr lang="es-CO" dirty="0"/>
              <a:t>y la </a:t>
            </a:r>
            <a:r>
              <a:rPr lang="es-CO" dirty="0" smtClean="0"/>
              <a:t>transformación de la cultura patriarcal.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1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596064" cy="466734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O" dirty="0" smtClean="0"/>
              <a:t>En el año 1999 se agudiza en el Oriente Antioqueño el conflicto armado. Mujeres de la Asociación AMOR que asistían a la Escuela de Gestión Pública con mirada de género, asesorado por la ONG </a:t>
            </a:r>
            <a:r>
              <a:rPr lang="es-CO" dirty="0" err="1" smtClean="0"/>
              <a:t>Conciudadanía</a:t>
            </a:r>
            <a:r>
              <a:rPr lang="es-CO" dirty="0" smtClean="0"/>
              <a:t>, empiezan a verse afectadas por las acciones de los grupos armados: extorsiones, secuestros, asesinatos, desplazamientos, tomas de pueblos, etc.  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Ante la falta de atención a las víctimas por parte del Estado, las mujeres muestran la necesidad urgente de atender a la población afectada por el conflicto.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82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s-CO" sz="2400" dirty="0"/>
              <a:t>B</a:t>
            </a:r>
            <a:r>
              <a:rPr lang="es-CO" sz="2400" dirty="0" smtClean="0"/>
              <a:t>asada en experiencias anteriores de trabajo con grupos y teniendo como referencia a las Promotoras de Salud existente en las veredas, Conciudadanía diseña y pone a prueba con Mujeres de AMOR, un  Modelo consistente en la formación de lideresas para prestar apoyo psicosocial a las víctimas del conflicto armado a través de grupos de apoyo entre iguales.</a:t>
            </a:r>
          </a:p>
          <a:p>
            <a:pPr marL="400050" lvl="1" indent="0" algn="just">
              <a:buNone/>
            </a:pPr>
            <a:r>
              <a:rPr lang="es-CO" sz="2600" dirty="0" smtClean="0"/>
              <a:t>Pasado un tiempo se unen a este proceso el Programa por la Paz de la Compañía de Jesús –CINEP – </a:t>
            </a:r>
            <a:endParaRPr lang="es-CO" sz="26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7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	</a:t>
            </a:r>
            <a:r>
              <a:rPr lang="es-CO" sz="4400" dirty="0" smtClean="0"/>
              <a:t>ENFOQUE</a:t>
            </a:r>
            <a:endParaRPr lang="es-CO" sz="4400" dirty="0"/>
          </a:p>
        </p:txBody>
      </p:sp>
      <p:pic>
        <p:nvPicPr>
          <p:cNvPr id="1026" name="Picture 2" descr="C:\Users\Public\Pictures\Sample Pictures\Tulip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6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El conflicto armado afecta a las personas no sólo desde </a:t>
            </a:r>
            <a:r>
              <a:rPr lang="es-CO" dirty="0"/>
              <a:t>su individualidad</a:t>
            </a:r>
            <a:r>
              <a:rPr lang="es-CO"/>
              <a:t>, </a:t>
            </a:r>
            <a:r>
              <a:rPr lang="es-CO" smtClean="0"/>
              <a:t>sino </a:t>
            </a:r>
            <a:r>
              <a:rPr lang="es-CO" dirty="0" smtClean="0"/>
              <a:t>también en tanto parte de una comunidad que ha sufrido los impacto de la violencia y la confrontación armada.</a:t>
            </a:r>
          </a:p>
          <a:p>
            <a:r>
              <a:rPr lang="es-CO" dirty="0" smtClean="0"/>
              <a:t>El </a:t>
            </a:r>
            <a:r>
              <a:rPr lang="es-CO" dirty="0"/>
              <a:t>sujeto no es </a:t>
            </a:r>
            <a:r>
              <a:rPr lang="es-CO" dirty="0" smtClean="0"/>
              <a:t>concebido </a:t>
            </a:r>
            <a:r>
              <a:rPr lang="es-CO" dirty="0"/>
              <a:t>como un ser dividido entre mente y cuerpo. Se le aborda como un ser relacional que se construye a sí mismo/a en relación con otros y otras</a:t>
            </a:r>
          </a:p>
          <a:p>
            <a:endParaRPr lang="es-CO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68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19675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600" dirty="0"/>
              <a:t>Esto implica trabajar desde una perspectiva </a:t>
            </a:r>
            <a:r>
              <a:rPr lang="es-CO" sz="3600" dirty="0" smtClean="0"/>
              <a:t>integral</a:t>
            </a:r>
            <a:r>
              <a:rPr lang="es-CO" sz="3600" dirty="0"/>
              <a:t>, holística, </a:t>
            </a:r>
            <a:r>
              <a:rPr lang="es-CO" sz="3600" dirty="0" smtClean="0"/>
              <a:t>global,  </a:t>
            </a:r>
            <a:r>
              <a:rPr lang="es-CO" sz="3600" dirty="0"/>
              <a:t>superando </a:t>
            </a:r>
            <a:r>
              <a:rPr lang="es-CO" sz="3600" dirty="0" smtClean="0"/>
              <a:t>así </a:t>
            </a:r>
            <a:r>
              <a:rPr lang="es-CO" sz="3600" dirty="0"/>
              <a:t>las visiones </a:t>
            </a:r>
            <a:r>
              <a:rPr lang="es-CO" sz="3600" dirty="0" err="1"/>
              <a:t>psicologistas</a:t>
            </a:r>
            <a:r>
              <a:rPr lang="es-CO" sz="3600" dirty="0"/>
              <a:t> que solo ven enfermedad o trastorno, donde hay una reacción de supervivencia a un medio absolutamente hostil como la guerra (Martín </a:t>
            </a:r>
            <a:r>
              <a:rPr lang="es-CO" sz="3600" dirty="0" err="1"/>
              <a:t>Baró</a:t>
            </a:r>
            <a:r>
              <a:rPr lang="es-CO" sz="3600" dirty="0"/>
              <a:t>. 1989); se trata de reacciones normales ante situaciones anormales.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8CB8-0F29-4F88-B56D-1A315E38CCE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26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752</TotalTime>
  <Words>1458</Words>
  <Application>Microsoft Office PowerPoint</Application>
  <PresentationFormat>Presentación en pantalla (4:3)</PresentationFormat>
  <Paragraphs>151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Viajes</vt:lpstr>
      <vt:lpstr>Entre PASOS y ABRAZOS</vt:lpstr>
      <vt:lpstr>CONTENIDOS</vt:lpstr>
      <vt:lpstr>DE DONDE SURGE LA EXPERIENCIA</vt:lpstr>
      <vt:lpstr> AMOR y su papel en la experiencia De Atención psicosocial  </vt:lpstr>
      <vt:lpstr>Presentación de PowerPoint</vt:lpstr>
      <vt:lpstr>Presentación de PowerPoint</vt:lpstr>
      <vt:lpstr> ENFOQUE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MODELO:  pasos y abrazos</vt:lpstr>
      <vt:lpstr>Presentación de PowerPoint</vt:lpstr>
      <vt:lpstr>Presentación de PowerPoint</vt:lpstr>
      <vt:lpstr>Presentación de PowerPoint</vt:lpstr>
      <vt:lpstr>Presentación de PowerPoint</vt:lpstr>
      <vt:lpstr>Los abrazos</vt:lpstr>
      <vt:lpstr>Presentación de PowerPoint</vt:lpstr>
      <vt:lpstr>PRINCIPALES LOGROS</vt:lpstr>
      <vt:lpstr>Presentación de PowerPoint</vt:lpstr>
      <vt:lpstr>Presentación de PowerPoint</vt:lpstr>
      <vt:lpstr>Presentación de PowerPoint</vt:lpstr>
      <vt:lpstr>  dificultades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 Pasos y Abrazos las Promotoras de Vida y Salud Mental –PROVISAME- se transforman y reconstruyen el tejido social  Del Oriente Antioqueño</dc:title>
  <dc:creator>Beatriz Montoya</dc:creator>
  <cp:lastModifiedBy>Usuario de Windows</cp:lastModifiedBy>
  <cp:revision>65</cp:revision>
  <dcterms:created xsi:type="dcterms:W3CDTF">2013-02-23T13:36:24Z</dcterms:created>
  <dcterms:modified xsi:type="dcterms:W3CDTF">2019-02-24T21:57:59Z</dcterms:modified>
</cp:coreProperties>
</file>